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handoutMasterIdLst>
    <p:handoutMasterId r:id="rId12"/>
  </p:handoutMasterIdLst>
  <p:sldIdLst>
    <p:sldId id="256" r:id="rId3"/>
    <p:sldId id="263" r:id="rId4"/>
    <p:sldId id="264" r:id="rId5"/>
    <p:sldId id="269" r:id="rId6"/>
    <p:sldId id="268" r:id="rId7"/>
    <p:sldId id="270" r:id="rId8"/>
    <p:sldId id="272" r:id="rId9"/>
    <p:sldId id="271" r:id="rId10"/>
    <p:sldId id="273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5BD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B2A4E-C281-4180-9046-9329781EBBD9}" type="datetimeFigureOut">
              <a:rPr kumimoji="1" lang="ja-JP" altLang="en-US" smtClean="0"/>
              <a:pPr/>
              <a:t>2012/3/1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6A3C6-492D-4FCF-9633-6DBCD9ED85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grpSp>
        <p:nvGrpSpPr>
          <p:cNvPr id="5" name="グループ化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フリーフォーム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11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074F7B-AE05-4631-BF3E-B4F6122DD0FB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12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13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EAD99C5-34C4-460C-AD5B-F325BB06590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4DBFD-6EBD-4E07-AC9D-3498F6F6A71F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329ED-50D9-4DA6-B6A4-799494CE1CD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03BB1-BA10-4F1B-A1EE-2B3F5B82928F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0897A-4E8C-42EB-BB59-83E903F9B3D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6CE6A-4C88-499E-AF37-D19D053F9855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EECB0-EF53-4895-A805-F4C2AC63DE5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59429-C77B-4B07-B3B7-428BD4315939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EADC-16BE-42AA-B2CD-E8EFF13684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625F0-5AA7-4E6C-A9FE-B52C93E7FD4F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13244-001B-42B7-95E1-2268151F965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8F9B3-B1D9-477A-8454-4FF1C712E1A8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DEB05-8F24-47A8-81D3-BDF0A59703D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567BA-4F45-40DB-A90A-642F90AD798F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71D3-1392-46A8-A936-90185973133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047F9-E5C2-460F-99A9-F34C01D36E4A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B7F7D-EE3D-4706-AA59-2E017806B3A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0CA32-800B-4DF3-845A-4D143FE1537E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C2A3-30E2-401B-9A46-F2C3EF58592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B360-29C4-4F6E-979C-28A44CF05E6D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AEABE-1FAB-425C-A821-8F7CE651519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4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E7AC-0AA6-4FD7-8745-9482355ACB93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D3BF7-95E3-4310-BED6-F616FA9D8D0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41DD-0E12-4E92-A0D4-A2648D849A1E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24D48-D066-4117-A50C-20F0D4DC9AA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7CFE7-CDE2-4CA4-ACD7-D73989146CF4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0FD9D-5829-4B14-805A-693920F25F0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9FD3-6CDA-42F5-A9E9-285CE2C47870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9F691-6046-4D99-BE34-264CE4F79A4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山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FD3CA6-4E95-43FF-B33F-B1F27DF0871D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B33E86-5743-4860-8F78-3C9820346BF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F74D44-A3ED-46B6-A955-C26D4FA2E07B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B5FF02-DC70-4086-A6CC-556A6C3E45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EE7955-5A80-4E9D-AFB5-3AC59AAC9B93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70D14C-E5BB-491A-AF71-FA8952CDD62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FE579C-87B7-4563-AA0C-6F3A57555FE6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08860-7824-4F12-ADC3-D4E72B2A738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FFB95-402B-4E9E-A34D-91293FCC1767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3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2A2FE-CF54-424E-913D-08AB743E593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48B7A2-F13D-4ED5-8E26-058F9E6AAB9B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235C27-0825-48AC-8202-8BAF84817AE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6" name="フリーフォーム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7" name="直角三角形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山形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" name="山形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1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8FA080-5084-477A-BE46-2E6B7E3254BB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12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13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D1EDC01-C10D-471B-B313-1DD9F00BC00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081" name="テキスト プレースホル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8465079D-7EEC-4CB1-B24C-2D407846F984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 b="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49B20408-AC58-46B7-B1FC-5EBA1BFE461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3" r:id="rId2"/>
    <p:sldLayoutId id="2147483789" r:id="rId3"/>
    <p:sldLayoutId id="2147483790" r:id="rId4"/>
    <p:sldLayoutId id="2147483791" r:id="rId5"/>
    <p:sldLayoutId id="2147483792" r:id="rId6"/>
    <p:sldLayoutId id="2147483774" r:id="rId7"/>
    <p:sldLayoutId id="2147483793" r:id="rId8"/>
    <p:sldLayoutId id="2147483794" r:id="rId9"/>
    <p:sldLayoutId id="2147483775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EEB08D-2850-4F25-BC65-58B9C5A993F4}" type="datetimeFigureOut">
              <a:rPr lang="ja-JP" altLang="en-US"/>
              <a:pPr>
                <a:defRPr/>
              </a:pPr>
              <a:t>2012/3/1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8337FE-1AF7-4F29-AF9E-C7CE9DF2B16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>
                <a:solidFill>
                  <a:srgbClr val="002060"/>
                </a:solidFill>
              </a:rPr>
              <a:t>岡山県立邑久高等学校</a:t>
            </a:r>
            <a:r>
              <a:rPr lang="en-US" altLang="ja-JP" dirty="0" smtClean="0">
                <a:solidFill>
                  <a:srgbClr val="002060"/>
                </a:solidFill>
              </a:rPr>
              <a:t/>
            </a:r>
            <a:br>
              <a:rPr lang="en-US" altLang="ja-JP" dirty="0" smtClean="0">
                <a:solidFill>
                  <a:srgbClr val="002060"/>
                </a:solidFill>
              </a:rPr>
            </a:br>
            <a:r>
              <a:rPr lang="ja-JP" altLang="en-US" dirty="0" smtClean="0">
                <a:solidFill>
                  <a:srgbClr val="002060"/>
                </a:solidFill>
              </a:rPr>
              <a:t>第２回</a:t>
            </a:r>
            <a:r>
              <a:rPr lang="ja-JP" altLang="en-US" dirty="0">
                <a:solidFill>
                  <a:srgbClr val="002060"/>
                </a:solidFill>
              </a:rPr>
              <a:t>公開授業研究会</a:t>
            </a:r>
          </a:p>
        </p:txBody>
      </p:sp>
      <p:sp>
        <p:nvSpPr>
          <p:cNvPr id="12291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ja-JP" altLang="en-US" sz="2500" dirty="0" smtClean="0">
                <a:solidFill>
                  <a:schemeClr val="tx1"/>
                </a:solidFill>
              </a:rPr>
              <a:t>公開授業</a:t>
            </a:r>
            <a:r>
              <a:rPr lang="en-US" altLang="ja-JP" sz="2500" dirty="0" smtClean="0">
                <a:solidFill>
                  <a:schemeClr val="tx1"/>
                </a:solidFill>
              </a:rPr>
              <a:t>Ⅱ</a:t>
            </a:r>
          </a:p>
          <a:p>
            <a:pPr marR="0" eaLnBrk="1" hangingPunct="1">
              <a:lnSpc>
                <a:spcPct val="80000"/>
              </a:lnSpc>
            </a:pPr>
            <a:r>
              <a:rPr lang="ja-JP" altLang="en-US" sz="2500" dirty="0" smtClean="0">
                <a:solidFill>
                  <a:schemeClr val="tx1"/>
                </a:solidFill>
              </a:rPr>
              <a:t>数学</a:t>
            </a:r>
            <a:r>
              <a:rPr lang="en-US" altLang="ja-JP" sz="2500" smtClean="0">
                <a:solidFill>
                  <a:schemeClr val="tx1"/>
                </a:solidFill>
              </a:rPr>
              <a:t>A</a:t>
            </a:r>
          </a:p>
          <a:p>
            <a:pPr marR="0" eaLnBrk="1" hangingPunct="1">
              <a:lnSpc>
                <a:spcPct val="80000"/>
              </a:lnSpc>
            </a:pPr>
            <a:r>
              <a:rPr lang="ja-JP" altLang="en-US" sz="2500" dirty="0" smtClean="0">
                <a:solidFill>
                  <a:schemeClr val="tx1"/>
                </a:solidFill>
              </a:rPr>
              <a:t>教諭　下村雅和</a:t>
            </a:r>
          </a:p>
        </p:txBody>
      </p:sp>
      <p:sp>
        <p:nvSpPr>
          <p:cNvPr id="12292" name="テキスト ボックス 4"/>
          <p:cNvSpPr txBox="1">
            <a:spLocks noChangeArrowheads="1"/>
          </p:cNvSpPr>
          <p:nvPr/>
        </p:nvSpPr>
        <p:spPr bwMode="auto">
          <a:xfrm>
            <a:off x="827088" y="2863850"/>
            <a:ext cx="7848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600">
                <a:solidFill>
                  <a:srgbClr val="002060"/>
                </a:solidFill>
                <a:latin typeface="Lucida Sans Unicode" pitchFamily="34" charset="0"/>
              </a:rPr>
              <a:t>高等学校教科指導パワーアップ事業における公開授業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20479"/>
          </a:xfrm>
        </p:spPr>
        <p:txBody>
          <a:bodyPr/>
          <a:lstStyle/>
          <a:p>
            <a:r>
              <a:rPr kumimoji="1" lang="ja-JP" altLang="en-US" dirty="0" smtClean="0"/>
              <a:t>学習の流れ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①事前課題の説明　　</a:t>
            </a:r>
            <a:r>
              <a:rPr lang="en-US" altLang="ja-JP" dirty="0" smtClean="0"/>
              <a:t>G</a:t>
            </a:r>
            <a:br>
              <a:rPr lang="en-US" altLang="ja-JP" dirty="0" smtClean="0"/>
            </a:br>
            <a:r>
              <a:rPr lang="ja-JP" altLang="en-US" dirty="0" smtClean="0"/>
              <a:t>②</a:t>
            </a:r>
            <a:r>
              <a:rPr lang="en-US" altLang="ja-JP" dirty="0" smtClean="0"/>
              <a:t>3</a:t>
            </a:r>
            <a:r>
              <a:rPr lang="ja-JP" altLang="en-US" dirty="0" smtClean="0"/>
              <a:t>本中</a:t>
            </a:r>
            <a:r>
              <a:rPr lang="en-US" altLang="ja-JP" dirty="0" smtClean="0"/>
              <a:t>2</a:t>
            </a:r>
            <a:r>
              <a:rPr lang="ja-JP" altLang="en-US" dirty="0" smtClean="0"/>
              <a:t>本当りで考える　個，</a:t>
            </a:r>
            <a:r>
              <a:rPr lang="en-US" altLang="ja-JP" dirty="0" smtClean="0"/>
              <a:t>G</a:t>
            </a:r>
            <a:br>
              <a:rPr lang="en-US" altLang="ja-JP" dirty="0" smtClean="0"/>
            </a:br>
            <a:r>
              <a:rPr lang="ja-JP" altLang="en-US" dirty="0" smtClean="0"/>
              <a:t>③○○本中△△本で考える　</a:t>
            </a:r>
            <a:r>
              <a:rPr lang="en-US" altLang="ja-JP" dirty="0" smtClean="0"/>
              <a:t>G</a:t>
            </a:r>
            <a:br>
              <a:rPr lang="en-US" altLang="ja-JP" dirty="0" smtClean="0"/>
            </a:br>
            <a:r>
              <a:rPr lang="ja-JP" altLang="en-US" dirty="0" smtClean="0"/>
              <a:t>④結果の共有（ミニホワイトボード）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⑤推測　</a:t>
            </a:r>
            <a:r>
              <a:rPr lang="en-US" altLang="ja-JP" dirty="0" smtClean="0"/>
              <a:t>G</a:t>
            </a:r>
            <a:br>
              <a:rPr lang="en-US" altLang="ja-JP" dirty="0" smtClean="0"/>
            </a:br>
            <a:r>
              <a:rPr lang="ja-JP" altLang="en-US" dirty="0" smtClean="0"/>
              <a:t>⑥振り返り</a:t>
            </a: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6588224" y="4437112"/>
            <a:ext cx="2160240" cy="1728192"/>
            <a:chOff x="6588224" y="4437112"/>
            <a:chExt cx="2160240" cy="1728192"/>
          </a:xfrm>
        </p:grpSpPr>
        <p:sp>
          <p:nvSpPr>
            <p:cNvPr id="5" name="正方形/長方形 4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None/>
            </a:pPr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本中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本が当り</a:t>
            </a:r>
            <a:r>
              <a:rPr kumimoji="1" lang="ja-JP" altLang="en-US" dirty="0" err="1" smtClean="0"/>
              <a:t>の</a:t>
            </a:r>
            <a:r>
              <a:rPr kumimoji="1" lang="ja-JP" altLang="en-US" dirty="0" smtClean="0"/>
              <a:t>くじがある。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ただし、引いたくじは元に戻さないものとする。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何番目にくじを引くのが一番有利だと思うか。」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グループで各自の考えを交換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588224" y="4437112"/>
            <a:ext cx="2160240" cy="1728192"/>
            <a:chOff x="6588224" y="4437112"/>
            <a:chExt cx="2160240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/>
          <a:lstStyle/>
          <a:p>
            <a:pPr>
              <a:buNone/>
            </a:pP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本中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本当り</a:t>
            </a:r>
            <a:r>
              <a:rPr kumimoji="1" lang="ja-JP" altLang="en-US" dirty="0" err="1" smtClean="0"/>
              <a:t>の</a:t>
            </a:r>
            <a:r>
              <a:rPr kumimoji="1" lang="ja-JP" altLang="en-US" dirty="0" smtClean="0"/>
              <a:t>くじ。</a:t>
            </a:r>
            <a:r>
              <a:rPr lang="ja-JP" altLang="en-US" dirty="0" smtClean="0"/>
              <a:t>引いたくじは元へ戻さない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①　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番目に引いて当る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②　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番目に引いて当る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③　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番目に引いて当る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sp>
        <p:nvSpPr>
          <p:cNvPr id="6" name="右矢印 5"/>
          <p:cNvSpPr/>
          <p:nvPr/>
        </p:nvSpPr>
        <p:spPr>
          <a:xfrm>
            <a:off x="4644008" y="2348880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4689890" y="3501008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4716016" y="4725144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08104" y="220486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○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08104" y="299695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○</a:t>
            </a:r>
            <a:r>
              <a:rPr kumimoji="1" lang="ja-JP" altLang="en-US" sz="3600" dirty="0" err="1" smtClean="0"/>
              <a:t>ー</a:t>
            </a:r>
            <a:r>
              <a:rPr kumimoji="1" lang="ja-JP" altLang="en-US" sz="3600" dirty="0" smtClean="0"/>
              <a:t>○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×</a:t>
            </a:r>
            <a:r>
              <a:rPr lang="ja-JP" altLang="en-US" sz="3600" dirty="0" err="1" smtClean="0"/>
              <a:t>ー</a:t>
            </a:r>
            <a:r>
              <a:rPr lang="ja-JP" altLang="en-US" sz="3600" dirty="0" smtClean="0"/>
              <a:t>○</a:t>
            </a:r>
            <a:endParaRPr kumimoji="1" lang="ja-JP" altLang="en-US" sz="3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67049" y="429309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○</a:t>
            </a:r>
            <a:r>
              <a:rPr kumimoji="1" lang="ja-JP" altLang="en-US" sz="3600" dirty="0" err="1" smtClean="0"/>
              <a:t>ー</a:t>
            </a:r>
            <a:r>
              <a:rPr kumimoji="1" lang="en-US" altLang="ja-JP" sz="3600" dirty="0" smtClean="0"/>
              <a:t>×</a:t>
            </a:r>
            <a:r>
              <a:rPr kumimoji="1" lang="ja-JP" altLang="en-US" sz="3600" dirty="0" err="1" smtClean="0"/>
              <a:t>ー</a:t>
            </a:r>
            <a:r>
              <a:rPr kumimoji="1" lang="ja-JP" altLang="en-US" sz="3600" dirty="0" smtClean="0"/>
              <a:t>○</a:t>
            </a:r>
            <a:endParaRPr kumimoji="1" lang="en-US" altLang="ja-JP" sz="3600" dirty="0" smtClean="0"/>
          </a:p>
          <a:p>
            <a:r>
              <a:rPr lang="en-US" altLang="ja-JP" sz="3600" dirty="0" smtClean="0"/>
              <a:t>×</a:t>
            </a:r>
            <a:r>
              <a:rPr lang="ja-JP" altLang="en-US" sz="3600" dirty="0" err="1" smtClean="0"/>
              <a:t>ー</a:t>
            </a:r>
            <a:r>
              <a:rPr lang="ja-JP" altLang="en-US" sz="3600" dirty="0" smtClean="0"/>
              <a:t>○</a:t>
            </a:r>
            <a:r>
              <a:rPr lang="ja-JP" altLang="en-US" sz="3600" dirty="0" err="1" smtClean="0"/>
              <a:t>ー</a:t>
            </a:r>
            <a:r>
              <a:rPr lang="ja-JP" altLang="en-US" sz="3600" dirty="0" smtClean="0"/>
              <a:t>○</a:t>
            </a:r>
            <a:endParaRPr lang="en-US" altLang="ja-JP" sz="36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60" y="609329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solidFill>
                  <a:srgbClr val="FF0000"/>
                </a:solidFill>
              </a:rPr>
              <a:t>それぞれの場合の確率をもとめてみよう（</a:t>
            </a:r>
            <a:r>
              <a:rPr lang="en-US" altLang="ja-JP" sz="2800" dirty="0" smtClean="0">
                <a:solidFill>
                  <a:srgbClr val="FF0000"/>
                </a:solidFill>
              </a:rPr>
              <a:t>5</a:t>
            </a:r>
            <a:r>
              <a:rPr lang="ja-JP" altLang="en-US" sz="2800" dirty="0" smtClean="0">
                <a:solidFill>
                  <a:srgbClr val="FF0000"/>
                </a:solidFill>
              </a:rPr>
              <a:t>分）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/>
      <p:bldP spid="11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1600200"/>
            <a:ext cx="8435280" cy="4525963"/>
          </a:xfrm>
        </p:spPr>
        <p:txBody>
          <a:bodyPr/>
          <a:lstStyle/>
          <a:p>
            <a:r>
              <a:rPr kumimoji="1" lang="ja-JP" altLang="en-US" dirty="0" smtClean="0"/>
              <a:t>グループで考え方の確認と答え合わせ</a:t>
            </a:r>
            <a:endParaRPr kumimoji="1" lang="en-US" altLang="ja-JP" dirty="0" smtClean="0"/>
          </a:p>
          <a:p>
            <a:r>
              <a:rPr lang="ja-JP" altLang="en-US" dirty="0" smtClean="0"/>
              <a:t>理解できていない人がいれば助け合いましょう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考え方などをグループで理解するために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</a:t>
            </a:r>
            <a:r>
              <a:rPr lang="en-US" altLang="ja-JP" dirty="0" smtClean="0"/>
              <a:t>1</a:t>
            </a:r>
            <a:r>
              <a:rPr lang="ja-JP" altLang="en-US" dirty="0" smtClean="0"/>
              <a:t>枚の</a:t>
            </a:r>
            <a:r>
              <a:rPr kumimoji="1" lang="ja-JP" altLang="en-US" dirty="0" smtClean="0"/>
              <a:t>ミニホワイトボードを利用します。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</a:t>
            </a:r>
            <a:r>
              <a:rPr kumimoji="1" lang="ja-JP" altLang="en-US" dirty="0" smtClean="0"/>
              <a:t>もう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枚は発表用に使います。</a:t>
            </a: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588224" y="4653136"/>
            <a:ext cx="2160240" cy="1728192"/>
            <a:chOff x="6588224" y="4437112"/>
            <a:chExt cx="2160240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ja-JP" altLang="en-US" sz="3600" dirty="0" smtClean="0"/>
              <a:t>・プリントの２，３，４，５　を考えてみよう</a:t>
            </a:r>
            <a:endParaRPr kumimoji="1" lang="en-US" altLang="ja-JP" sz="3600" dirty="0" smtClean="0"/>
          </a:p>
          <a:p>
            <a:pPr>
              <a:buNone/>
            </a:pPr>
            <a:r>
              <a:rPr kumimoji="1" lang="ja-JP" altLang="en-US" sz="3600" dirty="0" smtClean="0">
                <a:solidFill>
                  <a:srgbClr val="FF0000"/>
                </a:solidFill>
              </a:rPr>
              <a:t>（４，５は各グループで自由に設定する）</a:t>
            </a:r>
            <a:endParaRPr kumimoji="1" lang="en-US" altLang="ja-JP" sz="3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　　</a:t>
            </a:r>
            <a:r>
              <a:rPr lang="ja-JP" altLang="en-US" sz="3600" dirty="0" smtClean="0">
                <a:solidFill>
                  <a:srgbClr val="FF0000"/>
                </a:solidFill>
              </a:rPr>
              <a:t>２</a:t>
            </a:r>
            <a:r>
              <a:rPr kumimoji="1" lang="ja-JP" altLang="en-US" sz="3600" dirty="0" smtClean="0">
                <a:solidFill>
                  <a:srgbClr val="FF0000"/>
                </a:solidFill>
              </a:rPr>
              <a:t>～５をグループ内で割り振る</a:t>
            </a:r>
            <a:endParaRPr kumimoji="1" lang="en-US" altLang="ja-JP" sz="3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kumimoji="1"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　　４，５の一方をミニホワイトボードに書く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　　その結果を前に貼ってもらいます</a:t>
            </a:r>
            <a:endParaRPr kumimoji="1" lang="en-US" altLang="ja-JP" sz="3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948264" y="3501008"/>
            <a:ext cx="1872208" cy="1296144"/>
            <a:chOff x="6588224" y="4437112"/>
            <a:chExt cx="2160240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ja-JP" altLang="en-US" sz="3600" dirty="0" smtClean="0"/>
              <a:t>・結果から、推測されることをグループで話し合ってみよう</a:t>
            </a:r>
            <a:endParaRPr kumimoji="1" lang="en-US" altLang="ja-JP" sz="3600" dirty="0" smtClean="0"/>
          </a:p>
          <a:p>
            <a:pPr>
              <a:buNone/>
            </a:pPr>
            <a:endParaRPr lang="en-US" altLang="ja-JP" sz="3600" dirty="0" smtClean="0"/>
          </a:p>
          <a:p>
            <a:pPr>
              <a:buNone/>
            </a:pPr>
            <a:endParaRPr kumimoji="1"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・事前課題</a:t>
            </a:r>
            <a:endParaRPr lang="en-US" altLang="ja-JP" sz="3600" dirty="0" smtClean="0"/>
          </a:p>
          <a:p>
            <a:pPr>
              <a:buNone/>
            </a:pPr>
            <a:r>
              <a:rPr kumimoji="1" lang="ja-JP" altLang="en-US" sz="3600" dirty="0" smtClean="0"/>
              <a:t>「</a:t>
            </a:r>
            <a:r>
              <a:rPr kumimoji="1" lang="en-US" altLang="ja-JP" sz="3600" dirty="0" smtClean="0"/>
              <a:t>10</a:t>
            </a:r>
            <a:r>
              <a:rPr kumimoji="1" lang="ja-JP" altLang="en-US" sz="3600" dirty="0" smtClean="0"/>
              <a:t>本のくじがあり、そのうち</a:t>
            </a:r>
            <a:r>
              <a:rPr kumimoji="1" lang="en-US" altLang="ja-JP" sz="3600" dirty="0" smtClean="0"/>
              <a:t>3</a:t>
            </a:r>
            <a:r>
              <a:rPr kumimoji="1" lang="ja-JP" altLang="en-US" sz="3600" dirty="0" smtClean="0"/>
              <a:t>本が当りである。何番目に引くのが一番有利か？」</a:t>
            </a:r>
            <a:endParaRPr kumimoji="1" lang="en-US" altLang="ja-JP" sz="3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732240" y="2924944"/>
            <a:ext cx="1872208" cy="1296144"/>
            <a:chOff x="6588224" y="4437112"/>
            <a:chExt cx="2160240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kumimoji="1" lang="ja-JP" altLang="en-US" sz="3600" dirty="0" smtClean="0"/>
              <a:t>・補足</a:t>
            </a:r>
            <a:endParaRPr kumimoji="1"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　　今回はあくまで推測である。</a:t>
            </a:r>
            <a:endParaRPr lang="en-US" altLang="ja-JP" sz="3600" dirty="0" smtClean="0"/>
          </a:p>
          <a:p>
            <a:pPr>
              <a:buNone/>
            </a:pPr>
            <a:r>
              <a:rPr kumimoji="1" lang="ja-JP" altLang="en-US" sz="3600" dirty="0" smtClean="0"/>
              <a:t>　　どん</a:t>
            </a:r>
            <a:r>
              <a:rPr kumimoji="1" lang="ja-JP" altLang="en-US" sz="3600" dirty="0" err="1" smtClean="0"/>
              <a:t>な</a:t>
            </a:r>
            <a:r>
              <a:rPr kumimoji="1" lang="ja-JP" altLang="en-US" sz="3600" dirty="0" smtClean="0"/>
              <a:t>くじでも同様の結果になるかどうかは本来は証明する必要がある。</a:t>
            </a:r>
            <a:endParaRPr kumimoji="1" lang="en-US" altLang="ja-JP" sz="3600" dirty="0" smtClean="0"/>
          </a:p>
          <a:p>
            <a:pPr>
              <a:buNone/>
            </a:pPr>
            <a:endParaRPr lang="en-US" altLang="ja-JP" sz="3600" dirty="0" smtClean="0"/>
          </a:p>
          <a:p>
            <a:pPr>
              <a:buNone/>
            </a:pPr>
            <a:r>
              <a:rPr kumimoji="1" lang="ja-JP" altLang="en-US" sz="3600" dirty="0" smtClean="0"/>
              <a:t>　　実験・試行→推測→証明</a:t>
            </a:r>
            <a:endParaRPr kumimoji="1" lang="en-US" altLang="ja-JP" sz="3600" dirty="0" smtClean="0"/>
          </a:p>
          <a:p>
            <a:pPr>
              <a:buNone/>
            </a:pPr>
            <a:r>
              <a:rPr kumimoji="1" lang="ja-JP" altLang="en-US" sz="3600" dirty="0" smtClean="0"/>
              <a:t>　科学的検証の方法のひとつ</a:t>
            </a:r>
            <a:endParaRPr kumimoji="1" lang="en-US" altLang="ja-JP" sz="3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ja-JP" sz="3600" dirty="0" smtClean="0"/>
          </a:p>
          <a:p>
            <a:pPr>
              <a:buNone/>
            </a:pPr>
            <a:endParaRPr kumimoji="1" lang="en-US" altLang="ja-JP" sz="3600" dirty="0" smtClean="0"/>
          </a:p>
          <a:p>
            <a:pPr>
              <a:buNone/>
            </a:pPr>
            <a:r>
              <a:rPr kumimoji="1" lang="en-US" altLang="ja-JP" sz="3600" dirty="0" smtClean="0"/>
              <a:t>			</a:t>
            </a:r>
            <a:r>
              <a:rPr kumimoji="1" lang="ja-JP" altLang="en-US" sz="3600" dirty="0" smtClean="0"/>
              <a:t>振り返りシート</a:t>
            </a:r>
            <a:endParaRPr kumimoji="1"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　　</a:t>
            </a:r>
            <a:endParaRPr kumimoji="1" lang="en-US" altLang="ja-JP" sz="3600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 smtClean="0"/>
              <a:t>数学</a:t>
            </a:r>
            <a:r>
              <a:rPr lang="en-US" altLang="ja-JP" sz="4000" dirty="0" smtClean="0"/>
              <a:t>A</a:t>
            </a:r>
            <a:r>
              <a:rPr lang="ja-JP" altLang="en-US" sz="4000" dirty="0" smtClean="0"/>
              <a:t>　確率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100" dirty="0" smtClean="0">
                <a:solidFill>
                  <a:srgbClr val="000066"/>
                </a:solidFill>
              </a:rPr>
              <a:t>（目標：くじは何番目に引くのが有利か計算結果に</a:t>
            </a:r>
            <a:r>
              <a:rPr lang="en-US" altLang="ja-JP" sz="3100" dirty="0" smtClean="0">
                <a:solidFill>
                  <a:srgbClr val="000066"/>
                </a:solidFill>
              </a:rPr>
              <a:t/>
            </a:r>
            <a:br>
              <a:rPr lang="en-US" altLang="ja-JP" sz="3100" dirty="0" smtClean="0">
                <a:solidFill>
                  <a:srgbClr val="000066"/>
                </a:solidFill>
              </a:rPr>
            </a:br>
            <a:r>
              <a:rPr lang="ja-JP" altLang="en-US" sz="3100" dirty="0" smtClean="0">
                <a:solidFill>
                  <a:srgbClr val="000066"/>
                </a:solidFill>
              </a:rPr>
              <a:t>　　　　　　　　　　　　　　　　　　　　基づいて推測できる）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588224" y="4437112"/>
            <a:ext cx="2160240" cy="1728192"/>
            <a:chOff x="6588224" y="4437112"/>
            <a:chExt cx="2160240" cy="1728192"/>
          </a:xfrm>
        </p:grpSpPr>
        <p:sp>
          <p:nvSpPr>
            <p:cNvPr id="6" name="正方形/長方形 5"/>
            <p:cNvSpPr/>
            <p:nvPr/>
          </p:nvSpPr>
          <p:spPr>
            <a:xfrm>
              <a:off x="7092280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司会</a:t>
              </a:r>
              <a:endParaRPr kumimoji="1" lang="ja-JP" altLang="en-US" sz="24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7668344" y="4437112"/>
              <a:ext cx="57606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 smtClean="0"/>
                <a:t>記録</a:t>
              </a:r>
              <a:endParaRPr kumimoji="1" lang="ja-JP" altLang="en-US" sz="2400" dirty="0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684025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ja-JP" altLang="en-US" sz="2400" dirty="0" smtClean="0"/>
                <a:t>発表</a:t>
              </a:r>
              <a:endParaRPr kumimoji="1" lang="ja-JP" altLang="en-US" sz="2400" dirty="0"/>
            </a:p>
          </p:txBody>
        </p:sp>
        <p:sp>
          <p:nvSpPr>
            <p:cNvPr id="9" name="正方形/長方形 8"/>
            <p:cNvSpPr/>
            <p:nvPr/>
          </p:nvSpPr>
          <p:spPr>
            <a:xfrm rot="5400000">
              <a:off x="7920372" y="5337212"/>
              <a:ext cx="576064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2400" dirty="0" smtClean="0"/>
                <a:t>出応</a:t>
              </a:r>
              <a:endParaRPr kumimoji="1" lang="ja-JP" alt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752</TotalTime>
  <Words>223</Words>
  <Application>Microsoft Office PowerPoint</Application>
  <PresentationFormat>画面に合わせる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1_ビジネス</vt:lpstr>
      <vt:lpstr>Office テーマ</vt:lpstr>
      <vt:lpstr>岡山県立邑久高等学校 第２回公開授業研究会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  <vt:lpstr>数学A　確率 （目標：くじは何番目に引くのが有利か計算結果に 　　　　　　　　　　　　　　　　　　　　基づいて推測できる）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下村 雅和</dc:creator>
  <cp:lastModifiedBy>下村 雅和</cp:lastModifiedBy>
  <cp:revision>45</cp:revision>
  <dcterms:created xsi:type="dcterms:W3CDTF">2011-05-26T08:26:51Z</dcterms:created>
  <dcterms:modified xsi:type="dcterms:W3CDTF">2012-03-01T06:46:49Z</dcterms:modified>
</cp:coreProperties>
</file>